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64" r:id="rId2"/>
    <p:sldId id="355" r:id="rId3"/>
    <p:sldId id="369" r:id="rId4"/>
    <p:sldId id="370" r:id="rId5"/>
    <p:sldId id="371" r:id="rId6"/>
    <p:sldId id="372" r:id="rId7"/>
    <p:sldId id="373" r:id="rId8"/>
    <p:sldId id="374" r:id="rId9"/>
    <p:sldId id="378" r:id="rId10"/>
    <p:sldId id="377" r:id="rId11"/>
    <p:sldId id="375" r:id="rId12"/>
    <p:sldId id="379" r:id="rId13"/>
    <p:sldId id="380" r:id="rId14"/>
    <p:sldId id="381" r:id="rId15"/>
    <p:sldId id="376" r:id="rId16"/>
    <p:sldId id="367" r:id="rId17"/>
    <p:sldId id="368" r:id="rId18"/>
  </p:sldIdLst>
  <p:sldSz cx="12192000" cy="6858000"/>
  <p:notesSz cx="6761163" cy="98821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62D2FE1-6D76-4F14-B894-4F537C393A56}">
          <p14:sldIdLst>
            <p14:sldId id="264"/>
            <p14:sldId id="355"/>
            <p14:sldId id="369"/>
            <p14:sldId id="370"/>
            <p14:sldId id="371"/>
            <p14:sldId id="372"/>
            <p14:sldId id="373"/>
            <p14:sldId id="374"/>
            <p14:sldId id="378"/>
            <p14:sldId id="377"/>
            <p14:sldId id="375"/>
            <p14:sldId id="379"/>
            <p14:sldId id="380"/>
            <p14:sldId id="381"/>
            <p14:sldId id="376"/>
            <p14:sldId id="367"/>
            <p14:sldId id="368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4A1E"/>
    <a:srgbClr val="FF9933"/>
    <a:srgbClr val="74B917"/>
    <a:srgbClr val="FAF4A4"/>
    <a:srgbClr val="FFCC66"/>
    <a:srgbClr val="F2F6EA"/>
    <a:srgbClr val="A3EBBE"/>
    <a:srgbClr val="FFFF66"/>
    <a:srgbClr val="EDF3E1"/>
    <a:srgbClr val="E4ED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8027" autoAdjust="0"/>
    <p:restoredTop sz="96353" autoAdjust="0"/>
  </p:normalViewPr>
  <p:slideViewPr>
    <p:cSldViewPr>
      <p:cViewPr>
        <p:scale>
          <a:sx n="100" d="100"/>
          <a:sy n="100" d="100"/>
        </p:scale>
        <p:origin x="-72" y="-12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2930525" cy="493873"/>
          </a:xfrm>
          <a:prstGeom prst="rect">
            <a:avLst/>
          </a:prstGeom>
        </p:spPr>
        <p:txBody>
          <a:bodyPr vert="horz" lIns="90974" tIns="45487" rIns="90974" bIns="45487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054" y="0"/>
            <a:ext cx="2930525" cy="493873"/>
          </a:xfrm>
          <a:prstGeom prst="rect">
            <a:avLst/>
          </a:prstGeom>
        </p:spPr>
        <p:txBody>
          <a:bodyPr vert="horz" lIns="90974" tIns="45487" rIns="90974" bIns="45487" rtlCol="0"/>
          <a:lstStyle>
            <a:lvl1pPr algn="r">
              <a:defRPr sz="1200"/>
            </a:lvl1pPr>
          </a:lstStyle>
          <a:p>
            <a:fld id="{BA71C7C8-A247-46EB-ACF4-99F449EFF5A0}" type="datetimeFigureOut">
              <a:rPr lang="ru-RU" smtClean="0"/>
              <a:t>19.10.2026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4" y="9386740"/>
            <a:ext cx="2930525" cy="493872"/>
          </a:xfrm>
          <a:prstGeom prst="rect">
            <a:avLst/>
          </a:prstGeom>
        </p:spPr>
        <p:txBody>
          <a:bodyPr vert="horz" lIns="90974" tIns="45487" rIns="90974" bIns="45487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054" y="9386740"/>
            <a:ext cx="2930525" cy="493872"/>
          </a:xfrm>
          <a:prstGeom prst="rect">
            <a:avLst/>
          </a:prstGeom>
        </p:spPr>
        <p:txBody>
          <a:bodyPr vert="horz" lIns="90974" tIns="45487" rIns="90974" bIns="45487" rtlCol="0" anchor="b"/>
          <a:lstStyle>
            <a:lvl1pPr algn="r">
              <a:defRPr sz="1200"/>
            </a:lvl1pPr>
          </a:lstStyle>
          <a:p>
            <a:fld id="{9AE22821-CF6C-404B-A519-AC0B1745D45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72848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2930525" cy="493873"/>
          </a:xfrm>
          <a:prstGeom prst="rect">
            <a:avLst/>
          </a:prstGeom>
        </p:spPr>
        <p:txBody>
          <a:bodyPr vert="horz" lIns="90974" tIns="45487" rIns="90974" bIns="45487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54" y="0"/>
            <a:ext cx="2930525" cy="493873"/>
          </a:xfrm>
          <a:prstGeom prst="rect">
            <a:avLst/>
          </a:prstGeom>
        </p:spPr>
        <p:txBody>
          <a:bodyPr vert="horz" lIns="90974" tIns="45487" rIns="90974" bIns="45487" rtlCol="0"/>
          <a:lstStyle>
            <a:lvl1pPr algn="r">
              <a:defRPr sz="1200"/>
            </a:lvl1pPr>
          </a:lstStyle>
          <a:p>
            <a:fld id="{CC585623-1B4F-4680-B789-81E9864944D7}" type="datetimeFigureOut">
              <a:rPr lang="ru-RU" smtClean="0"/>
              <a:t>19.10.2026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1363"/>
            <a:ext cx="6586537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74" tIns="45487" rIns="90974" bIns="45487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9" y="4694162"/>
            <a:ext cx="5408613" cy="4446432"/>
          </a:xfrm>
          <a:prstGeom prst="rect">
            <a:avLst/>
          </a:prstGeom>
        </p:spPr>
        <p:txBody>
          <a:bodyPr vert="horz" lIns="90974" tIns="45487" rIns="90974" bIns="45487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386740"/>
            <a:ext cx="2930525" cy="493872"/>
          </a:xfrm>
          <a:prstGeom prst="rect">
            <a:avLst/>
          </a:prstGeom>
        </p:spPr>
        <p:txBody>
          <a:bodyPr vert="horz" lIns="90974" tIns="45487" rIns="90974" bIns="45487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54" y="9386740"/>
            <a:ext cx="2930525" cy="493872"/>
          </a:xfrm>
          <a:prstGeom prst="rect">
            <a:avLst/>
          </a:prstGeom>
        </p:spPr>
        <p:txBody>
          <a:bodyPr vert="horz" lIns="90974" tIns="45487" rIns="90974" bIns="45487" rtlCol="0" anchor="b"/>
          <a:lstStyle>
            <a:lvl1pPr algn="r">
              <a:defRPr sz="1200"/>
            </a:lvl1pPr>
          </a:lstStyle>
          <a:p>
            <a:fld id="{9A64A63E-CACA-45A2-8264-70DC1421DF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7307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785D1-D7E3-4F9C-8F9A-6909813A7B6B}" type="datetime1">
              <a:rPr lang="ru-RU" smtClean="0"/>
              <a:t>19.10.2026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BDC0-3537-420B-ADF7-50570683763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6457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F58C3-BE83-446D-A57A-105C4A40E75E}" type="datetime1">
              <a:rPr lang="ru-RU" smtClean="0"/>
              <a:t>19.10.2026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BDC0-3537-420B-ADF7-50570683763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2927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D4D09-8EC2-44FB-9A2F-10B12A21AEEA}" type="datetime1">
              <a:rPr lang="ru-RU" smtClean="0"/>
              <a:t>19.10.2026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BDC0-3537-420B-ADF7-50570683763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7590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E1547-0668-40D4-81D2-B8854759A66E}" type="datetime1">
              <a:rPr lang="ru-RU" smtClean="0"/>
              <a:t>19.10.2026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BDC0-3537-420B-ADF7-50570683763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2243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BB593-EC45-4A11-A495-570478ADCD90}" type="datetime1">
              <a:rPr lang="ru-RU" smtClean="0"/>
              <a:t>19.10.2026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BDC0-3537-420B-ADF7-50570683763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2283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FFDD2-A992-4043-9F3A-68D5CBFD358A}" type="datetime1">
              <a:rPr lang="ru-RU" smtClean="0"/>
              <a:t>19.10.2026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BDC0-3537-420B-ADF7-50570683763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3118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9EE16-B059-4A06-AA08-E6A7FD6077E9}" type="datetime1">
              <a:rPr lang="ru-RU" smtClean="0"/>
              <a:t>19.10.2026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BDC0-3537-420B-ADF7-50570683763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8175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7483F-4C33-4D37-95F7-6BA2DF53B79F}" type="datetime1">
              <a:rPr lang="ru-RU" smtClean="0"/>
              <a:t>19.10.2026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BDC0-3537-420B-ADF7-50570683763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8231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1D130-F9B1-4738-989F-4C2F8595087D}" type="datetime1">
              <a:rPr lang="ru-RU" smtClean="0"/>
              <a:t>19.10.2026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BDC0-3537-420B-ADF7-50570683763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3862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BB409-FD35-4161-9728-EB79B742F543}" type="datetime1">
              <a:rPr lang="ru-RU" smtClean="0"/>
              <a:t>19.10.2026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BDC0-3537-420B-ADF7-50570683763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5076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B6DAF-32F4-47CD-B322-ABCDB2C55E7C}" type="datetime1">
              <a:rPr lang="ru-RU" smtClean="0"/>
              <a:t>19.10.2026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BDC0-3537-420B-ADF7-50570683763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1044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5FBE0F-5CED-4EA6-B080-68D075D7CEFE}" type="datetime1">
              <a:rPr lang="ru-RU" smtClean="0"/>
              <a:t>19.10.2026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DBDC0-3537-420B-ADF7-50570683763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3087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A2244A9-E000-4C31-876E-ED4D696BFF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1464" y="2276872"/>
            <a:ext cx="9593028" cy="1440160"/>
          </a:xfrm>
        </p:spPr>
        <p:txBody>
          <a:bodyPr>
            <a:noAutofit/>
          </a:bodyPr>
          <a:lstStyle/>
          <a:p>
            <a:pPr lvl="0"/>
            <a:r>
              <a:rPr lang="ru-RU" sz="3200" dirty="0" smtClean="0">
                <a:latin typeface="Times New Roman"/>
                <a:ea typeface="Times New Roman"/>
              </a:rPr>
              <a:t>Проект «Умные крылья» конкурса «Движение первых»</a:t>
            </a:r>
            <a:endParaRPr lang="ru-RU" sz="3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C:\Users\Барсукова-МН\Desktop\16.09.2022\logo.png">
            <a:extLst>
              <a:ext uri="{FF2B5EF4-FFF2-40B4-BE49-F238E27FC236}">
                <a16:creationId xmlns:a16="http://schemas.microsoft.com/office/drawing/2014/main" xmlns="" id="{C3F1E0D1-0DD0-4FFC-81E6-41487030024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2266" y="404664"/>
            <a:ext cx="751905" cy="72008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E1156807-1EDE-4711-B8B2-BF4E255DC574}"/>
              </a:ext>
            </a:extLst>
          </p:cNvPr>
          <p:cNvSpPr/>
          <p:nvPr/>
        </p:nvSpPr>
        <p:spPr>
          <a:xfrm>
            <a:off x="5306681" y="5987018"/>
            <a:ext cx="28499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 МОЛОДЕЖНЫЙ 2026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5400" y="400200"/>
            <a:ext cx="101068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Министерство сельского хозяйства Российской Федерации</a:t>
            </a: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Федеральное государственное бюджетное образовательное учреждение высшего образования «Иркутский государственный аграрный университет имени А.А.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Ежевского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931477" y="4437112"/>
            <a:ext cx="66332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00"/>
                </a:solidFill>
                <a:latin typeface="Times New Roman"/>
                <a:ea typeface="+mj-ea"/>
                <a:cs typeface="Times New Roman" pitchFamily="18" charset="0"/>
              </a:rPr>
              <a:t>ФГБОУ ВО Иркутский </a:t>
            </a:r>
            <a:r>
              <a:rPr lang="ru-RU" sz="2000" b="1" dirty="0" smtClean="0">
                <a:solidFill>
                  <a:srgbClr val="000000"/>
                </a:solidFill>
                <a:latin typeface="Times New Roman"/>
                <a:ea typeface="+mj-ea"/>
                <a:cs typeface="Times New Roman" pitchFamily="18" charset="0"/>
              </a:rPr>
              <a:t>ГАУ: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20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д.т.н., профессор </a:t>
            </a:r>
            <a:r>
              <a:rPr lang="ru-RU" sz="2000" dirty="0" err="1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Иваньо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Ярослав Михайлович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867588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7408" y="341419"/>
            <a:ext cx="4464496" cy="85528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/>
                <a:ea typeface="Calibri"/>
                <a:cs typeface="+mn-cs"/>
              </a:rPr>
              <a:t>Цель работы</a:t>
            </a:r>
            <a:endParaRPr lang="ru-RU" sz="3200" dirty="0">
              <a:latin typeface="Times New Roman"/>
              <a:ea typeface="Calibri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7408" y="1628800"/>
            <a:ext cx="4392488" cy="489654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800" dirty="0" smtClean="0">
                <a:latin typeface="Times New Roman"/>
                <a:ea typeface="Calibri"/>
              </a:rPr>
              <a:t>Ознакомление участников конкурса «Умные крылья» с тематикой проектов и требованиями к их подготовке</a:t>
            </a:r>
            <a:r>
              <a:rPr lang="ru-RU" sz="2800" dirty="0" smtClean="0">
                <a:latin typeface="Times New Roman"/>
                <a:ea typeface="Times New Roman"/>
              </a:rPr>
              <a:t>. </a:t>
            </a:r>
            <a:endParaRPr lang="ru-RU" sz="2800" dirty="0">
              <a:latin typeface="Times New Roman"/>
              <a:ea typeface="Calibri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BDC0-3537-420B-ADF7-50570683763A}" type="slidenum">
              <a:rPr lang="ru-RU" smtClean="0"/>
              <a:t>2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527147" y="476672"/>
            <a:ext cx="46182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sz="3200" dirty="0" smtClean="0">
                <a:solidFill>
                  <a:prstClr val="black"/>
                </a:solidFill>
                <a:latin typeface="Times New Roman"/>
                <a:ea typeface="Calibri"/>
                <a:cs typeface="+mj-cs"/>
              </a:rPr>
              <a:t>Вопросы</a:t>
            </a:r>
            <a:endParaRPr lang="ru-RU" sz="3200" dirty="0">
              <a:solidFill>
                <a:prstClr val="black"/>
              </a:solidFill>
              <a:latin typeface="Times New Roman"/>
              <a:ea typeface="Calibri"/>
              <a:cs typeface="+mj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663952" y="1628800"/>
            <a:ext cx="5904656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>
              <a:spcBef>
                <a:spcPct val="20000"/>
              </a:spcBef>
              <a:buAutoNum type="arabicPeriod"/>
            </a:pPr>
            <a:r>
              <a:rPr lang="ru-RU" sz="2800" dirty="0" smtClean="0">
                <a:solidFill>
                  <a:prstClr val="black"/>
                </a:solidFill>
                <a:latin typeface="Times New Roman"/>
                <a:ea typeface="Calibri"/>
              </a:rPr>
              <a:t>Задачи конкурса  «Умные крылья».</a:t>
            </a:r>
          </a:p>
          <a:p>
            <a:pPr marL="457200" lvl="0" indent="-457200" algn="just">
              <a:spcBef>
                <a:spcPct val="20000"/>
              </a:spcBef>
              <a:buAutoNum type="arabicPeriod"/>
            </a:pPr>
            <a:r>
              <a:rPr lang="ru-RU" sz="2800" dirty="0" smtClean="0">
                <a:solidFill>
                  <a:prstClr val="black"/>
                </a:solidFill>
                <a:latin typeface="Times New Roman"/>
                <a:ea typeface="Calibri"/>
              </a:rPr>
              <a:t>Тематика конкурса.</a:t>
            </a:r>
          </a:p>
          <a:p>
            <a:pPr marL="457200" lvl="0" indent="-457200" algn="just">
              <a:spcBef>
                <a:spcPct val="20000"/>
              </a:spcBef>
              <a:buAutoNum type="arabicPeriod"/>
            </a:pPr>
            <a:r>
              <a:rPr lang="ru-RU" sz="2800" dirty="0">
                <a:solidFill>
                  <a:prstClr val="black"/>
                </a:solidFill>
                <a:latin typeface="Times New Roman"/>
                <a:ea typeface="Calibri"/>
              </a:rPr>
              <a:t>Структура представляемого проекта</a:t>
            </a:r>
            <a:r>
              <a:rPr lang="ru-RU" sz="2800" dirty="0" smtClean="0">
                <a:solidFill>
                  <a:prstClr val="black"/>
                </a:solidFill>
                <a:latin typeface="Times New Roman"/>
                <a:ea typeface="Calibri"/>
              </a:rPr>
              <a:t>.</a:t>
            </a:r>
          </a:p>
          <a:p>
            <a:pPr marL="457200" lvl="0" indent="-457200" algn="just">
              <a:spcBef>
                <a:spcPct val="20000"/>
              </a:spcBef>
              <a:buAutoNum type="arabicPeriod"/>
            </a:pPr>
            <a:r>
              <a:rPr lang="ru-RU" sz="2800" dirty="0" smtClean="0">
                <a:solidFill>
                  <a:prstClr val="black"/>
                </a:solidFill>
                <a:latin typeface="Times New Roman"/>
                <a:ea typeface="Calibri"/>
              </a:rPr>
              <a:t>Требования к оформлению проекта.</a:t>
            </a:r>
          </a:p>
          <a:p>
            <a:pPr marL="457200" lvl="0" indent="-457200" algn="just">
              <a:spcBef>
                <a:spcPct val="20000"/>
              </a:spcBef>
              <a:buAutoNum type="arabicPeriod"/>
            </a:pPr>
            <a:r>
              <a:rPr lang="ru-RU" sz="2800" dirty="0" smtClean="0">
                <a:solidFill>
                  <a:prstClr val="black"/>
                </a:solidFill>
                <a:latin typeface="Times New Roman"/>
                <a:ea typeface="Calibri"/>
              </a:rPr>
              <a:t>Презентация проекта.</a:t>
            </a:r>
          </a:p>
          <a:p>
            <a:pPr marL="457200" lvl="0" indent="-457200" algn="just">
              <a:spcBef>
                <a:spcPct val="20000"/>
              </a:spcBef>
              <a:buAutoNum type="arabicPeriod"/>
            </a:pPr>
            <a:r>
              <a:rPr lang="ru-RU" sz="2800" dirty="0" smtClean="0">
                <a:solidFill>
                  <a:prstClr val="black"/>
                </a:solidFill>
                <a:latin typeface="Times New Roman"/>
                <a:ea typeface="Calibri"/>
              </a:rPr>
              <a:t>Критерии оценки проекта.</a:t>
            </a:r>
            <a:endParaRPr lang="ru-RU" sz="2800" dirty="0">
              <a:solidFill>
                <a:prstClr val="black"/>
              </a:solidFill>
              <a:latin typeface="Times New Roman"/>
              <a:ea typeface="Calibri"/>
            </a:endParaRPr>
          </a:p>
          <a:p>
            <a:pPr lvl="0" algn="just">
              <a:spcBef>
                <a:spcPct val="20000"/>
              </a:spcBef>
            </a:pPr>
            <a:endParaRPr lang="ru-RU" sz="2000" dirty="0">
              <a:solidFill>
                <a:prstClr val="black"/>
              </a:solidFill>
              <a:latin typeface="Times New Roman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7462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922114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Задачи конкурса  «Умные крылья»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340768"/>
            <a:ext cx="10972800" cy="4896543"/>
          </a:xfrm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рамках национального проекта «Беспилотные авиационные системы» и федерального проекта «Кадры для беспилотных авиационных систем» реализуется масштабная программа подготовки специалистов — от школьного возраста до профессиональной переподготовки взрослых.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Вовлечение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проекты детей и молодёжь 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популяризация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беспилотных авиационных систем и технологий искусственного интеллекта для решения научно-технических и производственных задач для развития экономики региона.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Развитие практических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навыков и мотивации детей и молодёжи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освоения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высокотехнологичных профессий, в т. ч. в сфере беспилотных авиационных систем (БАС), предоставляя возможности для практического знакомства с современными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технологиями, доступ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 общению с высококвалифицированными наставниками и специалистами, материально‑технической базе для технического творчества. 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BDC0-3537-420B-ADF7-50570683763A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114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922114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Times New Roman"/>
                <a:ea typeface="Calibri"/>
                <a:cs typeface="+mn-cs"/>
              </a:rPr>
              <a:t>Тематика конкурса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3392" y="1484784"/>
            <a:ext cx="10972800" cy="4857404"/>
          </a:xfrm>
        </p:spPr>
        <p:txBody>
          <a:bodyPr>
            <a:normAutofit fontScale="77500" lnSpcReduction="20000"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Применение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БАС для прогнозирования и планирования урожая (указать конкретное название сельскохозяйственной культуры).</a:t>
            </a:r>
          </a:p>
          <a:p>
            <a:pPr algn="just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Оценка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мест произрастания и возможных объемов заготовки пищевых дикорастущих ресурсов при помощи БАС (привести конкретное название дикороса).</a:t>
            </a:r>
          </a:p>
          <a:p>
            <a:pPr algn="just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Использование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БАС для оценки количества и состояния пастбищных животных (указать пастбище и виды животных).</a:t>
            </a:r>
          </a:p>
          <a:p>
            <a:pPr algn="just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Определение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объема собранного урожая при помощи БАС.</a:t>
            </a:r>
          </a:p>
          <a:p>
            <a:pPr algn="just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Мониторинг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сельскохозяйственных животных на пастбище при помощи БАС на примере  (указать конкретный вид сельскохозяйственных животных).</a:t>
            </a:r>
          </a:p>
          <a:p>
            <a:pPr algn="just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Мониторинг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залежных земель при помощи БАС.</a:t>
            </a:r>
          </a:p>
          <a:p>
            <a:pPr algn="just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Экологический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контроль: выявление опасных гидрогеологических процессов (эрозия, заболачивание, оползни).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BDC0-3537-420B-ADF7-50570683763A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4349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922114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Times New Roman"/>
                <a:ea typeface="Calibri"/>
                <a:cs typeface="+mn-cs"/>
              </a:rPr>
              <a:t>Тематика конкурса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3392" y="1484784"/>
            <a:ext cx="10972800" cy="4857404"/>
          </a:xfrm>
        </p:spPr>
        <p:txBody>
          <a:bodyPr>
            <a:normAutofit fontScale="77500" lnSpcReduction="20000"/>
          </a:bodyPr>
          <a:lstStyle/>
          <a:p>
            <a:pPr lvl="0"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ru-RU" kern="100" dirty="0">
                <a:latin typeface="Times New Roman"/>
                <a:ea typeface="Calibri"/>
                <a:cs typeface="Times New Roman"/>
              </a:rPr>
              <a:t>Мониторинг мест произрастания и возможных объемов заготовки пищевых дикорастущих культур с использованием БАС.</a:t>
            </a:r>
            <a:endParaRPr lang="ru-RU" sz="2800" kern="100" dirty="0">
              <a:ea typeface="Calibri"/>
              <a:cs typeface="Times New Roman"/>
            </a:endParaRPr>
          </a:p>
          <a:p>
            <a:pPr lvl="0"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ru-RU" kern="100" dirty="0">
                <a:latin typeface="Times New Roman"/>
                <a:ea typeface="Calibri"/>
                <a:cs typeface="Times New Roman"/>
              </a:rPr>
              <a:t>Контроль использования земельных участков. Мониторинг изменения границ, статуса и целевого использования земель.</a:t>
            </a:r>
            <a:endParaRPr lang="ru-RU" sz="2800" kern="100" dirty="0">
              <a:ea typeface="Calibri"/>
              <a:cs typeface="Times New Roman"/>
            </a:endParaRPr>
          </a:p>
          <a:p>
            <a:pPr lvl="0"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ru-RU" kern="100" dirty="0">
                <a:latin typeface="Times New Roman"/>
                <a:ea typeface="Calibri"/>
                <a:cs typeface="Times New Roman"/>
              </a:rPr>
              <a:t>Применение нейронной сети для определения засоренности сельскохозяйственных культур на основании данных аэрофотосъемки на примере (наименование сельскохозяйственной культуры и сорняка).</a:t>
            </a:r>
            <a:endParaRPr lang="ru-RU" sz="2800" kern="100" dirty="0">
              <a:ea typeface="Calibri"/>
              <a:cs typeface="Times New Roman"/>
            </a:endParaRPr>
          </a:p>
          <a:p>
            <a:pPr lvl="0"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ru-RU" kern="100" dirty="0">
                <a:latin typeface="Times New Roman"/>
                <a:ea typeface="Calibri"/>
                <a:cs typeface="Times New Roman"/>
              </a:rPr>
              <a:t>Технология точного внесения удобрений и средств защиты растений.</a:t>
            </a:r>
            <a:endParaRPr lang="ru-RU" sz="2800" kern="100" dirty="0">
              <a:ea typeface="Calibri"/>
              <a:cs typeface="Times New Roman"/>
            </a:endParaRPr>
          </a:p>
          <a:p>
            <a:pPr lvl="0"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ru-RU" kern="100" dirty="0" err="1">
                <a:latin typeface="Times New Roman"/>
                <a:ea typeface="Calibri"/>
                <a:cs typeface="Times New Roman"/>
              </a:rPr>
              <a:t>Подеревенная</a:t>
            </a:r>
            <a:r>
              <a:rPr lang="ru-RU" kern="100" dirty="0">
                <a:latin typeface="Times New Roman"/>
                <a:ea typeface="Calibri"/>
                <a:cs typeface="Times New Roman"/>
              </a:rPr>
              <a:t> съёмка беспилотными авиационными системами.</a:t>
            </a:r>
            <a:endParaRPr lang="ru-RU" sz="2800" kern="100" dirty="0">
              <a:ea typeface="Calibri"/>
              <a:cs typeface="Times New Roman"/>
            </a:endParaRPr>
          </a:p>
          <a:p>
            <a:pPr lvl="0"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ru-RU" kern="100" dirty="0">
                <a:latin typeface="Times New Roman"/>
                <a:ea typeface="Calibri"/>
                <a:cs typeface="Times New Roman"/>
              </a:rPr>
              <a:t>Воздушное лазерное сканирование (ВЛС) для сбора высокоточных </a:t>
            </a:r>
            <a:r>
              <a:rPr lang="ru-RU" kern="100" dirty="0" err="1">
                <a:latin typeface="Times New Roman"/>
                <a:ea typeface="Calibri"/>
                <a:cs typeface="Times New Roman"/>
              </a:rPr>
              <a:t>геопространственных</a:t>
            </a:r>
            <a:r>
              <a:rPr lang="ru-RU" kern="100" dirty="0">
                <a:latin typeface="Times New Roman"/>
                <a:ea typeface="Calibri"/>
                <a:cs typeface="Times New Roman"/>
              </a:rPr>
              <a:t> данных, включая труднодоступные территории.</a:t>
            </a:r>
            <a:endParaRPr lang="ru-RU" sz="2800" kern="100" dirty="0">
              <a:ea typeface="Calibri"/>
              <a:cs typeface="Times New Roman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Ø"/>
            </a:pPr>
            <a:r>
              <a:rPr lang="ru-RU" kern="100" dirty="0">
                <a:latin typeface="Times New Roman"/>
                <a:ea typeface="Calibri"/>
                <a:cs typeface="Times New Roman"/>
              </a:rPr>
              <a:t>Учет лесных животных при помощи БАС (указать конкретный вид)</a:t>
            </a:r>
            <a:endParaRPr lang="ru-RU" sz="2800" kern="100" dirty="0"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BDC0-3537-420B-ADF7-50570683763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63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908720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Times New Roman"/>
                <a:ea typeface="Calibri"/>
                <a:cs typeface="+mn-cs"/>
              </a:rPr>
              <a:t>Тематика конкурса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1384" y="1052736"/>
            <a:ext cx="10972800" cy="5361460"/>
          </a:xfrm>
        </p:spPr>
        <p:txBody>
          <a:bodyPr>
            <a:normAutofit fontScale="62500" lnSpcReduction="20000"/>
          </a:bodyPr>
          <a:lstStyle/>
          <a:p>
            <a:pPr lvl="0"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ru-RU" kern="100" dirty="0" smtClean="0">
                <a:latin typeface="Times New Roman"/>
                <a:ea typeface="Calibri"/>
                <a:cs typeface="Times New Roman"/>
              </a:rPr>
              <a:t>Визуальный </a:t>
            </a:r>
            <a:r>
              <a:rPr lang="ru-RU" kern="100" dirty="0">
                <a:latin typeface="Times New Roman"/>
                <a:ea typeface="Calibri"/>
                <a:cs typeface="Times New Roman"/>
              </a:rPr>
              <a:t>мониторинг и анализ посевов: состояние почвы, оценка всхожести культур, выявление очагов поражения вредителями и болезнями.</a:t>
            </a:r>
          </a:p>
          <a:p>
            <a:pPr lvl="0"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ru-RU" kern="100" dirty="0" smtClean="0">
                <a:latin typeface="Times New Roman"/>
                <a:ea typeface="Calibri"/>
                <a:cs typeface="Times New Roman"/>
              </a:rPr>
              <a:t>Мультиспектральная </a:t>
            </a:r>
            <a:r>
              <a:rPr lang="ru-RU" kern="100" dirty="0">
                <a:latin typeface="Times New Roman"/>
                <a:ea typeface="Calibri"/>
                <a:cs typeface="Times New Roman"/>
              </a:rPr>
              <a:t>съемка для мониторинга посевов.</a:t>
            </a:r>
          </a:p>
          <a:p>
            <a:pPr lvl="0"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ru-RU" kern="100" dirty="0" smtClean="0">
                <a:latin typeface="Times New Roman"/>
                <a:ea typeface="Calibri"/>
                <a:cs typeface="Times New Roman"/>
              </a:rPr>
              <a:t>Обнаружение </a:t>
            </a:r>
            <a:r>
              <a:rPr lang="ru-RU" kern="100" dirty="0">
                <a:latin typeface="Times New Roman"/>
                <a:ea typeface="Calibri"/>
                <a:cs typeface="Times New Roman"/>
              </a:rPr>
              <a:t>лесных пожаров на ранней стадии.</a:t>
            </a:r>
          </a:p>
          <a:p>
            <a:pPr lvl="0"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ru-RU" kern="100" dirty="0" smtClean="0">
                <a:latin typeface="Times New Roman"/>
                <a:ea typeface="Calibri"/>
                <a:cs typeface="Times New Roman"/>
              </a:rPr>
              <a:t>Мультиспектральная </a:t>
            </a:r>
            <a:r>
              <a:rPr lang="ru-RU" kern="100" dirty="0">
                <a:latin typeface="Times New Roman"/>
                <a:ea typeface="Calibri"/>
                <a:cs typeface="Times New Roman"/>
              </a:rPr>
              <a:t>съёмка для мониторинга лесных территорий.</a:t>
            </a:r>
          </a:p>
          <a:p>
            <a:pPr lvl="0"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ru-RU" kern="100" dirty="0" smtClean="0">
                <a:latin typeface="Times New Roman"/>
                <a:ea typeface="Calibri"/>
                <a:cs typeface="Times New Roman"/>
              </a:rPr>
              <a:t>Выявление </a:t>
            </a:r>
            <a:r>
              <a:rPr lang="ru-RU" kern="100" dirty="0">
                <a:latin typeface="Times New Roman"/>
                <a:ea typeface="Calibri"/>
                <a:cs typeface="Times New Roman"/>
              </a:rPr>
              <a:t>незаконных рубок, патрулирование лесов, оценка ущерба от незаконных вырубок.</a:t>
            </a:r>
          </a:p>
          <a:p>
            <a:pPr lvl="0"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ru-RU" kern="100" dirty="0" smtClean="0">
                <a:latin typeface="Times New Roman"/>
                <a:ea typeface="Calibri"/>
                <a:cs typeface="Times New Roman"/>
              </a:rPr>
              <a:t>Разведка </a:t>
            </a:r>
            <a:r>
              <a:rPr lang="ru-RU" kern="100" dirty="0">
                <a:latin typeface="Times New Roman"/>
                <a:ea typeface="Calibri"/>
                <a:cs typeface="Times New Roman"/>
              </a:rPr>
              <a:t>и выявление пожароопасных лесных участков (ветровалы, сухостои).</a:t>
            </a:r>
          </a:p>
          <a:p>
            <a:pPr lvl="0"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ru-RU" kern="100" dirty="0" smtClean="0">
                <a:latin typeface="Times New Roman"/>
                <a:ea typeface="Calibri"/>
                <a:cs typeface="Times New Roman"/>
              </a:rPr>
              <a:t>Мониторинг </a:t>
            </a:r>
            <a:r>
              <a:rPr lang="ru-RU" kern="100" dirty="0">
                <a:latin typeface="Times New Roman"/>
                <a:ea typeface="Calibri"/>
                <a:cs typeface="Times New Roman"/>
              </a:rPr>
              <a:t>пастбищ.</a:t>
            </a:r>
          </a:p>
          <a:p>
            <a:pPr lvl="0"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ru-RU" kern="100" dirty="0" smtClean="0">
                <a:latin typeface="Times New Roman"/>
                <a:ea typeface="Calibri"/>
                <a:cs typeface="Times New Roman"/>
              </a:rPr>
              <a:t>Сплошной </a:t>
            </a:r>
            <a:r>
              <a:rPr lang="ru-RU" kern="100" dirty="0">
                <a:latin typeface="Times New Roman"/>
                <a:ea typeface="Calibri"/>
                <a:cs typeface="Times New Roman"/>
              </a:rPr>
              <a:t>или локальный мониторинг земель сельскохозяйственного назначения (пашни, сенокосы, пастбища и др.).</a:t>
            </a:r>
          </a:p>
          <a:p>
            <a:pPr lvl="0"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ru-RU" kern="100" dirty="0" smtClean="0">
                <a:latin typeface="Times New Roman"/>
                <a:ea typeface="Calibri"/>
                <a:cs typeface="Times New Roman"/>
              </a:rPr>
              <a:t>Контроль </a:t>
            </a:r>
            <a:r>
              <a:rPr lang="ru-RU" kern="100" dirty="0" err="1" smtClean="0">
                <a:latin typeface="Times New Roman"/>
                <a:ea typeface="Calibri"/>
                <a:cs typeface="Times New Roman"/>
              </a:rPr>
              <a:t>лесовосстановления</a:t>
            </a:r>
            <a:r>
              <a:rPr lang="ru-RU" kern="100" dirty="0" smtClean="0">
                <a:latin typeface="Times New Roman"/>
                <a:ea typeface="Calibri"/>
                <a:cs typeface="Times New Roman"/>
              </a:rPr>
              <a:t>.</a:t>
            </a:r>
            <a:endParaRPr lang="ru-RU" kern="100" dirty="0">
              <a:latin typeface="Times New Roman"/>
              <a:ea typeface="Calibri"/>
              <a:cs typeface="Times New Roman"/>
            </a:endParaRPr>
          </a:p>
          <a:p>
            <a:pPr lvl="0"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ru-RU" kern="100" dirty="0" smtClean="0">
                <a:latin typeface="Times New Roman"/>
                <a:ea typeface="Calibri"/>
                <a:cs typeface="Times New Roman"/>
              </a:rPr>
              <a:t>Государственный </a:t>
            </a:r>
            <a:r>
              <a:rPr lang="ru-RU" kern="100" dirty="0">
                <a:latin typeface="Times New Roman"/>
                <a:ea typeface="Calibri"/>
                <a:cs typeface="Times New Roman"/>
              </a:rPr>
              <a:t>земельный контроль с использованием БАС, оборудованных средствами дистанционного зондирования Земли.</a:t>
            </a:r>
          </a:p>
          <a:p>
            <a:pPr lvl="0"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ru-RU" kern="100" dirty="0" smtClean="0">
                <a:latin typeface="Times New Roman"/>
                <a:ea typeface="Calibri"/>
                <a:cs typeface="Times New Roman"/>
              </a:rPr>
              <a:t>Выявление </a:t>
            </a:r>
            <a:r>
              <a:rPr lang="ru-RU" kern="100" dirty="0">
                <a:latin typeface="Times New Roman"/>
                <a:ea typeface="Calibri"/>
                <a:cs typeface="Times New Roman"/>
              </a:rPr>
              <a:t>нарушений: зарастание земель сорной и древесно-кустарниковой растительностью, несанкционированные свалки, несанкционированные карьеры.</a:t>
            </a:r>
          </a:p>
          <a:p>
            <a:pPr lvl="0"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ru-RU" kern="100" dirty="0" smtClean="0">
                <a:latin typeface="Times New Roman"/>
                <a:ea typeface="Calibri"/>
                <a:cs typeface="Times New Roman"/>
              </a:rPr>
              <a:t>Мониторинг </a:t>
            </a:r>
            <a:r>
              <a:rPr lang="ru-RU" kern="100" dirty="0">
                <a:latin typeface="Times New Roman"/>
                <a:ea typeface="Calibri"/>
                <a:cs typeface="Times New Roman"/>
              </a:rPr>
              <a:t>трубопроводов, ЛЭП, складов и отвалов (можно выбрать что-то одно).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BDC0-3537-420B-ADF7-50570683763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679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692696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Times New Roman"/>
                <a:ea typeface="Calibri"/>
                <a:cs typeface="+mn-cs"/>
              </a:rPr>
              <a:t>Тематика конкурса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3392" y="764704"/>
            <a:ext cx="10873208" cy="5832648"/>
          </a:xfrm>
        </p:spPr>
        <p:txBody>
          <a:bodyPr>
            <a:normAutofit fontScale="70000" lnSpcReduction="20000"/>
          </a:bodyPr>
          <a:lstStyle/>
          <a:p>
            <a:pPr lvl="0"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ru-RU" kern="100" dirty="0">
                <a:latin typeface="Times New Roman"/>
                <a:ea typeface="Calibri"/>
                <a:cs typeface="Times New Roman"/>
              </a:rPr>
              <a:t>Картографирование полей.</a:t>
            </a:r>
            <a:endParaRPr lang="ru-RU" sz="2800" kern="100" dirty="0">
              <a:ea typeface="Calibri"/>
              <a:cs typeface="Times New Roman"/>
            </a:endParaRPr>
          </a:p>
          <a:p>
            <a:pPr lvl="0"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ru-RU" kern="100" dirty="0">
                <a:latin typeface="Times New Roman"/>
                <a:ea typeface="Calibri"/>
                <a:cs typeface="Times New Roman"/>
              </a:rPr>
              <a:t>Планирование ирригации.</a:t>
            </a:r>
            <a:endParaRPr lang="ru-RU" sz="2800" kern="100" dirty="0">
              <a:ea typeface="Calibri"/>
              <a:cs typeface="Times New Roman"/>
            </a:endParaRPr>
          </a:p>
          <a:p>
            <a:pPr lvl="0"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ru-RU" kern="100" dirty="0">
                <a:latin typeface="Times New Roman"/>
                <a:ea typeface="Calibri"/>
                <a:cs typeface="Times New Roman"/>
              </a:rPr>
              <a:t>Контроль хода строительных работ: соблюдения техники безопасности, использования земельных участков при помощи БАС.</a:t>
            </a:r>
            <a:endParaRPr lang="ru-RU" sz="2800" kern="100" dirty="0">
              <a:ea typeface="Calibri"/>
              <a:cs typeface="Times New Roman"/>
            </a:endParaRPr>
          </a:p>
          <a:p>
            <a:pPr lvl="0"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ru-RU" kern="100" dirty="0">
                <a:latin typeface="Times New Roman"/>
                <a:ea typeface="Calibri"/>
                <a:cs typeface="Times New Roman"/>
              </a:rPr>
              <a:t>Формирование трёхмерных моделей и </a:t>
            </a:r>
            <a:r>
              <a:rPr lang="ru-RU" kern="100" dirty="0" err="1">
                <a:latin typeface="Times New Roman"/>
                <a:ea typeface="Calibri"/>
                <a:cs typeface="Times New Roman"/>
              </a:rPr>
              <a:t>ортофотопланов</a:t>
            </a:r>
            <a:r>
              <a:rPr lang="ru-RU" kern="100" dirty="0">
                <a:latin typeface="Times New Roman"/>
                <a:ea typeface="Calibri"/>
                <a:cs typeface="Times New Roman"/>
              </a:rPr>
              <a:t> на основе аэрофотосъёмки для повышения эффективности и качества строительства.</a:t>
            </a:r>
            <a:endParaRPr lang="ru-RU" sz="2800" kern="100" dirty="0">
              <a:ea typeface="Calibri"/>
              <a:cs typeface="Times New Roman"/>
            </a:endParaRPr>
          </a:p>
          <a:p>
            <a:pPr lvl="0"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ru-RU" kern="100" dirty="0">
                <a:latin typeface="Times New Roman"/>
                <a:ea typeface="Calibri"/>
                <a:cs typeface="Times New Roman"/>
              </a:rPr>
              <a:t>Разработка пылевлагозащитного корпуса для БАС (марка, модель).</a:t>
            </a:r>
            <a:endParaRPr lang="ru-RU" sz="2800" kern="100" dirty="0">
              <a:ea typeface="Calibri"/>
              <a:cs typeface="Times New Roman"/>
            </a:endParaRPr>
          </a:p>
          <a:p>
            <a:pPr lvl="0"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ru-RU" kern="100" dirty="0">
                <a:latin typeface="Times New Roman"/>
                <a:ea typeface="Calibri"/>
                <a:cs typeface="Times New Roman"/>
              </a:rPr>
              <a:t>Разработка водоотталкивающей смеси для моторов БАС.</a:t>
            </a:r>
            <a:endParaRPr lang="ru-RU" sz="2800" kern="100" dirty="0">
              <a:ea typeface="Calibri"/>
              <a:cs typeface="Times New Roman"/>
            </a:endParaRPr>
          </a:p>
          <a:p>
            <a:pPr lvl="0"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ru-RU" kern="100" dirty="0">
                <a:latin typeface="Times New Roman"/>
                <a:ea typeface="Calibri"/>
                <a:cs typeface="Times New Roman"/>
              </a:rPr>
              <a:t>Создание ударопрочных элементов корпуса БАС посредством аддитивной печати.</a:t>
            </a:r>
            <a:endParaRPr lang="ru-RU" sz="2800" kern="100" dirty="0">
              <a:ea typeface="Calibri"/>
              <a:cs typeface="Times New Roman"/>
            </a:endParaRPr>
          </a:p>
          <a:p>
            <a:pPr marL="523240" indent="-457200" algn="just">
              <a:lnSpc>
                <a:spcPct val="107000"/>
              </a:lnSpc>
              <a:spcAft>
                <a:spcPts val="0"/>
              </a:spcAft>
              <a:buFont typeface="Wingdings" pitchFamily="2" charset="2"/>
              <a:buChar char="Ø"/>
            </a:pPr>
            <a:r>
              <a:rPr lang="ru-RU" kern="100" dirty="0" smtClean="0">
                <a:latin typeface="Times New Roman"/>
                <a:ea typeface="Calibri"/>
                <a:cs typeface="Times New Roman"/>
              </a:rPr>
              <a:t>Применение </a:t>
            </a:r>
            <a:r>
              <a:rPr lang="ru-RU" kern="100" dirty="0">
                <a:latin typeface="Times New Roman"/>
                <a:ea typeface="Calibri"/>
                <a:cs typeface="Times New Roman"/>
              </a:rPr>
              <a:t>нейронной сети для определения болезней сельскохозяйственных культур на основании данных аэрофотосъемки на примере (наименование сельскохозяйственной культуры).</a:t>
            </a:r>
            <a:endParaRPr lang="ru-RU" sz="2800" kern="100" dirty="0">
              <a:ea typeface="Calibri"/>
              <a:cs typeface="Times New Roman"/>
            </a:endParaRPr>
          </a:p>
          <a:p>
            <a:pPr lvl="0"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ru-RU" kern="100" dirty="0">
                <a:latin typeface="Times New Roman"/>
                <a:ea typeface="Calibri"/>
                <a:cs typeface="Times New Roman"/>
              </a:rPr>
              <a:t>Методы обработки видеопотоков для решения задач компьютерного зрения.</a:t>
            </a:r>
            <a:endParaRPr lang="ru-RU" sz="2800" kern="100" dirty="0">
              <a:ea typeface="Calibri"/>
              <a:cs typeface="Times New Roman"/>
            </a:endParaRPr>
          </a:p>
          <a:p>
            <a:pPr lvl="0"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ru-RU" kern="100" dirty="0">
                <a:latin typeface="Times New Roman"/>
                <a:ea typeface="Calibri"/>
                <a:cs typeface="Times New Roman"/>
              </a:rPr>
              <a:t>Использование технологий компьютерного зрения для задач сегментации</a:t>
            </a:r>
            <a:endParaRPr lang="ru-RU" sz="2800" kern="100" dirty="0">
              <a:ea typeface="Calibri"/>
              <a:cs typeface="Times New Roman"/>
            </a:endParaRPr>
          </a:p>
          <a:p>
            <a:pPr lvl="0" algn="just">
              <a:lnSpc>
                <a:spcPct val="107000"/>
              </a:lnSpc>
              <a:buFont typeface="Wingdings" pitchFamily="2" charset="2"/>
              <a:buChar char="Ø"/>
            </a:pPr>
            <a:r>
              <a:rPr lang="ru-RU" kern="100" dirty="0">
                <a:latin typeface="Times New Roman"/>
                <a:ea typeface="Calibri"/>
                <a:cs typeface="Times New Roman"/>
              </a:rPr>
              <a:t>Учет птиц при помощи БАС (указать конкретный вид). </a:t>
            </a:r>
            <a:endParaRPr lang="ru-RU" sz="2800" kern="100" dirty="0">
              <a:ea typeface="Calibri"/>
              <a:cs typeface="Times New Roman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Font typeface="Wingdings" pitchFamily="2" charset="2"/>
              <a:buChar char="Ø"/>
            </a:pPr>
            <a:r>
              <a:rPr lang="ru-RU" kern="100" dirty="0">
                <a:latin typeface="Times New Roman"/>
                <a:ea typeface="Calibri"/>
                <a:cs typeface="Times New Roman"/>
              </a:rPr>
              <a:t>Определение видового состава растительности на определённой территории при помощи БАС</a:t>
            </a:r>
            <a:r>
              <a:rPr lang="ru-RU" kern="100" dirty="0" smtClean="0">
                <a:latin typeface="Times New Roman"/>
                <a:ea typeface="Calibri"/>
                <a:cs typeface="Times New Roman"/>
              </a:rPr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BDC0-3537-420B-ADF7-50570683763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084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50106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prstClr val="black"/>
                </a:solidFill>
                <a:latin typeface="Times New Roman"/>
                <a:ea typeface="Calibri"/>
                <a:cs typeface="+mn-cs"/>
              </a:rPr>
              <a:t>Структура представляемого проекта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Титульный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лист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Оглавление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Введение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Основная часть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работы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Заключение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Список использованной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литературы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Приложения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BDC0-3537-420B-ADF7-50570683763A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1644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BDC0-3537-420B-ADF7-50570683763A}" type="slidenum">
              <a:rPr lang="ru-RU" smtClean="0"/>
              <a:t>9</a:t>
            </a:fld>
            <a:endParaRPr lang="ru-RU" dirty="0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9013521"/>
              </p:ext>
            </p:extLst>
          </p:nvPr>
        </p:nvGraphicFramePr>
        <p:xfrm>
          <a:off x="1487488" y="116632"/>
          <a:ext cx="4952525" cy="65724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Документ" r:id="rId3" imgW="5954934" imgH="9202627" progId="Word.Document.12">
                  <p:embed/>
                </p:oleObj>
              </mc:Choice>
              <mc:Fallback>
                <p:oleObj name="Документ" r:id="rId3" imgW="5954934" imgH="920262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87488" y="116632"/>
                        <a:ext cx="4952525" cy="65724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392144" y="2204864"/>
            <a:ext cx="3260251" cy="10402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Пример титульного </a:t>
            </a:r>
          </a:p>
          <a:p>
            <a:pPr lvl="0">
              <a:spcBef>
                <a:spcPct val="20000"/>
              </a:spcBef>
            </a:pPr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листа проекта</a:t>
            </a:r>
            <a:endParaRPr lang="ru-RU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92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490066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prstClr val="black"/>
                </a:solidFill>
                <a:latin typeface="Times New Roman"/>
                <a:ea typeface="Calibri"/>
                <a:cs typeface="+mn-cs"/>
              </a:rPr>
              <a:t>Требования к оформлению проекта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620688"/>
            <a:ext cx="10742984" cy="6120680"/>
          </a:xfrm>
        </p:spPr>
        <p:txBody>
          <a:bodyPr>
            <a:normAutofit fontScale="6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Работа оформляется в виде проекта или реферата и предоставляется в электронном виде (файлы в формате *.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docx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или *.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pdf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) со скан-копией титульного листа, заверенного подписями конкурсанта и научного руководителя.</a:t>
            </a:r>
          </a:p>
          <a:p>
            <a:pPr>
              <a:buFont typeface="Wingdings" pitchFamily="2" charset="2"/>
              <a:buChar char="Ø"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Объем работы до 15 страниц.</a:t>
            </a:r>
          </a:p>
          <a:p>
            <a:pPr>
              <a:buFont typeface="Wingdings" pitchFamily="2" charset="2"/>
              <a:buChar char="Ø"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Поля страниц: - левое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и правое – 23 мм, 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верхнее и нижнее –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20 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мм; шрифт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Times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New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Roman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, размер 14 пт., междустрочный интервал 1,5 пт.), отступ – красная строка (отступ первой строки) – 1,25 см.</a:t>
            </a:r>
          </a:p>
          <a:p>
            <a:pPr>
              <a:buFont typeface="Wingdings" pitchFamily="2" charset="2"/>
              <a:buChar char="Ø"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Все заголовки и подзаголовки в тексте работы следует выделять полужирным начертанием, шрифт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Times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New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Roman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, размер 14 пт., выравнивание по центру, отделять от основного текста двумя пустыми строками.</a:t>
            </a:r>
          </a:p>
          <a:p>
            <a:pPr>
              <a:buFont typeface="Wingdings" pitchFamily="2" charset="2"/>
              <a:buChar char="Ø"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Наличие оглавления обязательно.</a:t>
            </a:r>
          </a:p>
          <a:p>
            <a:pPr>
              <a:buFont typeface="Wingdings" pitchFamily="2" charset="2"/>
              <a:buChar char="Ø"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Каждая страница текста нумеруется по порядку, расположение номеров страниц в правом нижнем углу листа. При этом на титульном листе номер страницы не проставляется.</a:t>
            </a:r>
          </a:p>
          <a:p>
            <a:pPr>
              <a:buFont typeface="Wingdings" pitchFamily="2" charset="2"/>
              <a:buChar char="Ø"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Титульный лист должен содержать название направления, тему работы, фамилию, имя и отчество, наименование учебного заведения, группу и выпускающее подразделение студента; фамилию, имя и отчество, звание и должность научного руководителя работы; подписи конкурсанта и его научного руководителя. </a:t>
            </a:r>
          </a:p>
          <a:p>
            <a:pPr>
              <a:buFont typeface="Wingdings" pitchFamily="2" charset="2"/>
              <a:buChar char="Ø"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В конце статьи после пробела размещается список литературы, оформленный в соответствии с ГОСТ Р 7.0.100-2018, 12 кегль, межстрочный интервал – 1,0. </a:t>
            </a:r>
          </a:p>
          <a:p>
            <a:pPr>
              <a:buFont typeface="Wingdings" pitchFamily="2" charset="2"/>
              <a:buChar char="Ø"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Ссылки на литературу приводятся в тексте в квадратных скобках.</a:t>
            </a:r>
          </a:p>
          <a:p>
            <a:pPr>
              <a:buFont typeface="Wingdings" pitchFamily="2" charset="2"/>
              <a:buChar char="Ø"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Благодарность(и) или указание(я) на какие средства выполнены исследования, приводятся на странице 2 (шрифт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Times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New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Roman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, размер – 12 пт.). </a:t>
            </a:r>
          </a:p>
          <a:p>
            <a:pPr>
              <a:buFont typeface="Wingdings" pitchFamily="2" charset="2"/>
              <a:buChar char="Ø"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Таблицы набираются в редакторе MS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Word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– 12 кегль, оформление графиков и таблиц согласно образцу.</a:t>
            </a:r>
          </a:p>
          <a:p>
            <a:pPr>
              <a:buFont typeface="Wingdings" pitchFamily="2" charset="2"/>
              <a:buChar char="Ø"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Формулы и специальные символы набираются с использованием редактора формул MS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Equation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3.0.</a:t>
            </a:r>
          </a:p>
          <a:p>
            <a:pPr>
              <a:buFont typeface="Wingdings" pitchFamily="2" charset="2"/>
              <a:buChar char="Ø"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Формулы, таблицы и рисунки должны быть последовательно пронумерованы.</a:t>
            </a:r>
          </a:p>
          <a:p>
            <a:pPr>
              <a:buFont typeface="Wingdings" pitchFamily="2" charset="2"/>
              <a:buChar char="Ø"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BDC0-3537-420B-ADF7-50570683763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13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8F18EB6-64C1-4D37-B7F2-443DF085E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706090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Презентация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проекта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4386AE7-C436-4EFF-BAD1-FF394698A8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40769"/>
            <a:ext cx="10531234" cy="470059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Презентация работы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должна содержать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не более 12 слайдов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включая титульный и заключительный слайды. 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Обязательно наличие слайдов, содержащих следующие сведения: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название работы, ФИО участника (полностью), ФИО, научная степень, научное звание, должность руководителя;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актуальность и научная новизна;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цель и задачи;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материалы и методы научного исследования, материалы и оборудование, применяемые при практической реализации;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результаты;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выводы и практические предложения;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апробация работы и(или) внедрение, и(или) рекомендации и область для практического применения;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«Благодарю за внимание!» с указанием ФИО автора работа и контактных данных (желательно дополнительное наличие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QR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-кода с контактными данными конкурсанта).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70639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1384" y="0"/>
            <a:ext cx="11161240" cy="119675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Пример структуры проекта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Применение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беспилотных авиационных систем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для прогнозирования и планирования урожая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пшеницы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Введение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Основная часть работы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Опыт применения беспилотных авиационных систем в прогнозировании и планировании урожая. 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Технология мониторинга посевов пшеницы с помощью беспилотных авиационных систем.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Прогноз и планирование урожая пшеницы на основе мониторинга посевов.</a:t>
            </a:r>
          </a:p>
          <a:p>
            <a:pPr marL="457200" lvl="1" indent="-457200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Заключение</a:t>
            </a:r>
          </a:p>
          <a:p>
            <a:pPr marL="457200" lvl="1" indent="-457200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Список литературы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914400" lvl="1" indent="-457200">
              <a:buFont typeface="+mj-lt"/>
              <a:buAutoNum type="arabicPeriod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BDC0-3537-420B-ADF7-50570683763A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78628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1384" y="0"/>
            <a:ext cx="11161240" cy="119675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Пример структуры проекта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Применение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беспилотных авиационных систем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для прогнозирования и планирования урожая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пшеницы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9376" y="1124744"/>
            <a:ext cx="11089232" cy="5328591"/>
          </a:xfrm>
        </p:spPr>
        <p:txBody>
          <a:bodyPr>
            <a:normAutofit lnSpcReduction="10000"/>
          </a:bodyPr>
          <a:lstStyle/>
          <a:p>
            <a:pPr marL="0" lvl="1" indent="0" algn="just">
              <a:buFont typeface="+mj-lt"/>
              <a:buAutoNum type="arabicPeriod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Опыт применения беспилотных авиационных систем в прогнозировании и планировании урожая (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3 с.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lvl="1" indent="0"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Анализ литературы по проблеме применения беспилотных авиационных систем для прогнозирования и планирования урожая с определением основных понятий. Авторы (организации), занимавшиеся и занимающиеся данной проблематикой. Полученные результаты. Достоинства и недостатки использования беспилотных авиационных систем в решении задачи прогнозирования и планирования. Вывод и ли выводы по разделу.</a:t>
            </a:r>
          </a:p>
          <a:p>
            <a:pPr marL="0" lvl="1" indent="0" algn="just"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Технология мониторинга посевов пшеницы с помощью беспилотных авиационных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систем (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3 с.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marL="0" lvl="1" indent="0"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Определение технических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средств для решения задачи. Технологическое решение (план полетов (камера, разрешение, высота, геодезическая привязка и др.). Периодичность изысканий или исследований.</a:t>
            </a:r>
          </a:p>
          <a:p>
            <a:pPr marL="0" lvl="1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 Прогноз и планирование урожая пшеницы на основе мониторинга посевов (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 с.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0" lvl="1" indent="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Результаты камеральной обработки. Определение урожая. Сравнение результатов с наземными данными. Преимущество выполненных работ по сравнению с аналогичными исследованиями. Перспективы предлагаемой технологии и недостатки.</a:t>
            </a:r>
          </a:p>
          <a:p>
            <a:pPr marL="457200" lvl="1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BDC0-3537-420B-ADF7-50570683763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6012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1384" y="0"/>
            <a:ext cx="11161240" cy="119675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Пример структуры проекта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Применение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беспилотных авиационных систем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для прогнозирования и планирования урожая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пшеницы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3392" y="1124744"/>
            <a:ext cx="10729192" cy="5328591"/>
          </a:xfrm>
        </p:spPr>
        <p:txBody>
          <a:bodyPr>
            <a:normAutofit/>
          </a:bodyPr>
          <a:lstStyle/>
          <a:p>
            <a:pPr marL="0" lvl="1" indent="0" algn="just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Заключение (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 1 с.)</a:t>
            </a:r>
          </a:p>
          <a:p>
            <a:pPr marL="0" lvl="1" indent="0" algn="just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Выводы (выводы должны соответствовать полученным результатам по первому, второму и третьему разделу).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marL="0" lvl="1" indent="0" algn="just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Перспективы использования проекта (улучшение предлагаемых технологий, способов, методов и т.д.).</a:t>
            </a:r>
          </a:p>
          <a:p>
            <a:pPr marL="0" lvl="1" indent="0" algn="just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Практическое значение.</a:t>
            </a:r>
          </a:p>
          <a:p>
            <a:pPr marL="0" lvl="1" indent="0" algn="just">
              <a:buNone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Список литературы (1-2 с.)</a:t>
            </a:r>
          </a:p>
          <a:p>
            <a:pPr marL="0" lvl="1" indent="0" algn="just">
              <a:buNone/>
            </a:pPr>
            <a:endParaRPr lang="ru-RU" sz="2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BDC0-3537-420B-ADF7-50570683763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3043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1ABE1C0-BBD2-42D3-9BE0-5CDD30DAF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2" y="6648"/>
            <a:ext cx="10972800" cy="706090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Критерии оценки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проектов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57149366-3CB2-42D6-B3FD-30E54083AA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9156207"/>
              </p:ext>
            </p:extLst>
          </p:nvPr>
        </p:nvGraphicFramePr>
        <p:xfrm>
          <a:off x="551383" y="908720"/>
          <a:ext cx="10657184" cy="5677648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588566">
                  <a:extLst>
                    <a:ext uri="{9D8B030D-6E8A-4147-A177-3AD203B41FA5}">
                      <a16:colId xmlns:a16="http://schemas.microsoft.com/office/drawing/2014/main" xmlns="" val="2247375157"/>
                    </a:ext>
                  </a:extLst>
                </a:gridCol>
                <a:gridCol w="8333846">
                  <a:extLst>
                    <a:ext uri="{9D8B030D-6E8A-4147-A177-3AD203B41FA5}">
                      <a16:colId xmlns:a16="http://schemas.microsoft.com/office/drawing/2014/main" xmlns="" val="266048885"/>
                    </a:ext>
                  </a:extLst>
                </a:gridCol>
                <a:gridCol w="1734772">
                  <a:extLst>
                    <a:ext uri="{9D8B030D-6E8A-4147-A177-3AD203B41FA5}">
                      <a16:colId xmlns:a16="http://schemas.microsoft.com/office/drawing/2014/main" xmlns="" val="1103499340"/>
                    </a:ext>
                  </a:extLst>
                </a:gridCol>
              </a:tblGrid>
              <a:tr h="7284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671" marR="636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 оценки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671" marR="6367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Весомость показателя (баллы)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671" marR="63671" marT="0" marB="0" anchor="ctr"/>
                </a:tc>
                <a:extLst>
                  <a:ext uri="{0D108BD9-81ED-4DB2-BD59-A6C34878D82A}">
                    <a16:rowId xmlns:a16="http://schemas.microsoft.com/office/drawing/2014/main" xmlns="" val="1812364037"/>
                  </a:ext>
                </a:extLst>
              </a:tr>
              <a:tr h="24693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8415" algn="l"/>
                        </a:tabLst>
                      </a:pPr>
                      <a:r>
                        <a:rPr lang="ru-RU" sz="2000" kern="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000" kern="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3671" marR="6367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Актуальность и научная новизна исследования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671" marR="6367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cap="all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– 10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671" marR="63671" marT="0" marB="0"/>
                </a:tc>
                <a:extLst>
                  <a:ext uri="{0D108BD9-81ED-4DB2-BD59-A6C34878D82A}">
                    <a16:rowId xmlns:a16="http://schemas.microsoft.com/office/drawing/2014/main" xmlns="" val="430161728"/>
                  </a:ext>
                </a:extLst>
              </a:tr>
              <a:tr h="24693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8415" algn="l"/>
                        </a:tabLst>
                      </a:pPr>
                      <a:r>
                        <a:rPr lang="ru-RU" sz="2000" kern="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000" kern="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3671" marR="6367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Практическая значимость работы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671" marR="6367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cap="all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– 10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671" marR="63671" marT="0" marB="0"/>
                </a:tc>
                <a:extLst>
                  <a:ext uri="{0D108BD9-81ED-4DB2-BD59-A6C34878D82A}">
                    <a16:rowId xmlns:a16="http://schemas.microsoft.com/office/drawing/2014/main" xmlns="" val="3509728459"/>
                  </a:ext>
                </a:extLst>
              </a:tr>
              <a:tr h="24693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8415" algn="l"/>
                        </a:tabLst>
                      </a:pPr>
                      <a:r>
                        <a:rPr lang="ru-RU" sz="2000" kern="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000" kern="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3671" marR="6367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Наличие в работе результатов собственного научного исследования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671" marR="6367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cap="all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– 10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671" marR="63671" marT="0" marB="0"/>
                </a:tc>
                <a:extLst>
                  <a:ext uri="{0D108BD9-81ED-4DB2-BD59-A6C34878D82A}">
                    <a16:rowId xmlns:a16="http://schemas.microsoft.com/office/drawing/2014/main" xmlns="" val="3917534987"/>
                  </a:ext>
                </a:extLst>
              </a:tr>
              <a:tr h="24693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8415" algn="l"/>
                        </a:tabLst>
                      </a:pPr>
                      <a:r>
                        <a:rPr lang="ru-RU" sz="2000" kern="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000" kern="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3671" marR="6367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Последовательность и ясность изложения содержания работы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671" marR="6367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cap="all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– 10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671" marR="63671" marT="0" marB="0"/>
                </a:tc>
                <a:extLst>
                  <a:ext uri="{0D108BD9-81ED-4DB2-BD59-A6C34878D82A}">
                    <a16:rowId xmlns:a16="http://schemas.microsoft.com/office/drawing/2014/main" xmlns="" val="1589929365"/>
                  </a:ext>
                </a:extLst>
              </a:tr>
              <a:tr h="485611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8415" algn="l"/>
                        </a:tabLst>
                      </a:pPr>
                      <a:r>
                        <a:rPr lang="ru-RU" sz="2000" kern="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2000" kern="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3671" marR="6367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Глубина изучения состояния проблемы. Использование современной научной литературы, интернет-ресурсов при подготовке работы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671" marR="6367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cap="all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– 10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671" marR="63671" marT="0" marB="0"/>
                </a:tc>
                <a:extLst>
                  <a:ext uri="{0D108BD9-81ED-4DB2-BD59-A6C34878D82A}">
                    <a16:rowId xmlns:a16="http://schemas.microsoft.com/office/drawing/2014/main" xmlns="" val="1451957973"/>
                  </a:ext>
                </a:extLst>
              </a:tr>
              <a:tr h="24693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8415" algn="l"/>
                        </a:tabLst>
                      </a:pPr>
                      <a:r>
                        <a:rPr lang="ru-RU" sz="2000" kern="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2000" kern="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3671" marR="6367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Обоснованность выводов и предложений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671" marR="6367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cap="all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– 10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671" marR="63671" marT="0" marB="0"/>
                </a:tc>
                <a:extLst>
                  <a:ext uri="{0D108BD9-81ED-4DB2-BD59-A6C34878D82A}">
                    <a16:rowId xmlns:a16="http://schemas.microsoft.com/office/drawing/2014/main" xmlns="" val="609247157"/>
                  </a:ext>
                </a:extLst>
              </a:tr>
              <a:tr h="24693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8415" algn="l"/>
                        </a:tabLst>
                      </a:pPr>
                      <a:r>
                        <a:rPr lang="ru-RU" sz="2000" kern="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2000" kern="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3671" marR="6367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Апробация работы (при наличии подтверждающих документов)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671" marR="6367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cap="all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– 10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671" marR="63671" marT="0" marB="0"/>
                </a:tc>
                <a:extLst>
                  <a:ext uri="{0D108BD9-81ED-4DB2-BD59-A6C34878D82A}">
                    <a16:rowId xmlns:a16="http://schemas.microsoft.com/office/drawing/2014/main" xmlns="" val="2148201555"/>
                  </a:ext>
                </a:extLst>
              </a:tr>
              <a:tr h="89986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8415" algn="l"/>
                        </a:tabLst>
                      </a:pPr>
                      <a:r>
                        <a:rPr lang="ru-RU" sz="2000" kern="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2000" kern="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3671" marR="6367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Оформление работы (соблюдение требований к оформлению научных работ, наличие введения, цели работы, постановка задачи, решение поставленных задач, выводы, качество иллюстративного материала)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671" marR="6367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cap="all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– 10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671" marR="63671" marT="0" marB="0"/>
                </a:tc>
                <a:extLst>
                  <a:ext uri="{0D108BD9-81ED-4DB2-BD59-A6C34878D82A}">
                    <a16:rowId xmlns:a16="http://schemas.microsoft.com/office/drawing/2014/main" xmlns="" val="2949065639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8415" algn="l"/>
                        </a:tabLst>
                      </a:pPr>
                      <a:r>
                        <a:rPr lang="ru-RU" sz="2000" kern="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2000" kern="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3671" marR="6367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Стиль и качество публичной защиты. Логика изложения доклада, грамотность, убедительность рассуждений, оригинальность мышления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671" marR="6367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cap="all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– 10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671" marR="63671" marT="0" marB="0"/>
                </a:tc>
                <a:extLst>
                  <a:ext uri="{0D108BD9-81ED-4DB2-BD59-A6C34878D82A}">
                    <a16:rowId xmlns:a16="http://schemas.microsoft.com/office/drawing/2014/main" xmlns="" val="3126088138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08585" algn="l"/>
                        </a:tabLst>
                      </a:pPr>
                      <a:r>
                        <a:rPr lang="ru-RU" sz="2000" kern="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2000" kern="1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3671" marR="6367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Ответы на вопросы членов конкурсной комиссии, участников конференции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671" marR="6367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cap="all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– 10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671" marR="63671" marT="0" marB="0"/>
                </a:tc>
                <a:extLst>
                  <a:ext uri="{0D108BD9-81ED-4DB2-BD59-A6C34878D82A}">
                    <a16:rowId xmlns:a16="http://schemas.microsoft.com/office/drawing/2014/main" xmlns="" val="2625828196"/>
                  </a:ext>
                </a:extLst>
              </a:tr>
              <a:tr h="242805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cap="all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671" marR="6367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cap="all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– 100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671" marR="63671" marT="0" marB="0"/>
                </a:tc>
                <a:extLst>
                  <a:ext uri="{0D108BD9-81ED-4DB2-BD59-A6C34878D82A}">
                    <a16:rowId xmlns:a16="http://schemas.microsoft.com/office/drawing/2014/main" xmlns="" val="296608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95614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ЗАКЛЮЧЕНИЕ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268761"/>
            <a:ext cx="10972800" cy="4857404"/>
          </a:xfrm>
        </p:spPr>
        <p:txBody>
          <a:bodyPr>
            <a:normAutofit fontScale="92500" lnSpcReduction="20000"/>
          </a:bodyPr>
          <a:lstStyle/>
          <a:p>
            <a:pPr marR="46990"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При выполнении проекта нужно четко сформулировать актуальность, цель  и задачи проекта, а также научную значимость.</a:t>
            </a:r>
          </a:p>
          <a:p>
            <a:pPr marR="46990"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Нужно выделить практическую значимость проекта. </a:t>
            </a:r>
          </a:p>
          <a:p>
            <a:pPr marR="46990"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Содержание проекта должно раскрывать цель и задачи проекта.</a:t>
            </a:r>
            <a:endParaRPr lang="ru-RU" sz="2400" dirty="0">
              <a:ea typeface="Calibri"/>
              <a:cs typeface="Times New Roman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Оформление работы должно быть в соответствии с предъявляемыми требованиями.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Уделите внимание презентации, в которой необходимо осветить сущность и необходимость вашего проекта. 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2400" dirty="0"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BDC0-3537-420B-ADF7-50570683763A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87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DBDC0-3537-420B-ADF7-50570683763A}" type="slidenum">
              <a:rPr lang="ru-RU" smtClean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8904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8169</TotalTime>
  <Words>1585</Words>
  <Application>Microsoft Office PowerPoint</Application>
  <PresentationFormat>Произвольный</PresentationFormat>
  <Paragraphs>173</Paragraphs>
  <Slides>17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Тема Office</vt:lpstr>
      <vt:lpstr>Документ</vt:lpstr>
      <vt:lpstr>Проект «Умные крылья» конкурса «Движение первых»</vt:lpstr>
      <vt:lpstr>Цель работы</vt:lpstr>
      <vt:lpstr>Задачи конкурса  «Умные крылья»</vt:lpstr>
      <vt:lpstr>Тематика конкурса</vt:lpstr>
      <vt:lpstr>Тематика конкурса</vt:lpstr>
      <vt:lpstr>Тематика конкурса</vt:lpstr>
      <vt:lpstr>Тематика конкурса</vt:lpstr>
      <vt:lpstr>Структура представляемого проекта</vt:lpstr>
      <vt:lpstr>Презентация PowerPoint</vt:lpstr>
      <vt:lpstr>Требования к оформлению проекта</vt:lpstr>
      <vt:lpstr>Презентация проекта</vt:lpstr>
      <vt:lpstr>Пример структуры проекта. Применение беспилотных авиационных систем для прогнозирования и планирования урожая пшеницы</vt:lpstr>
      <vt:lpstr>Пример структуры проекта. Применение беспилотных авиационных систем для прогнозирования и планирования урожая пшеницы</vt:lpstr>
      <vt:lpstr>Пример структуры проекта. Применение беспилотных авиационных систем для прогнозирования и планирования урожая пшеницы</vt:lpstr>
      <vt:lpstr>Критерии оценки проектов</vt:lpstr>
      <vt:lpstr>ЗАКЛЮЧЕНИЕ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Маргарита Николаевна Барсукова</dc:creator>
  <cp:lastModifiedBy>Ярослав Михайлович Иваньо</cp:lastModifiedBy>
  <cp:revision>692</cp:revision>
  <cp:lastPrinted>2025-10-07T11:10:06Z</cp:lastPrinted>
  <dcterms:created xsi:type="dcterms:W3CDTF">2022-09-06T04:01:02Z</dcterms:created>
  <dcterms:modified xsi:type="dcterms:W3CDTF">2026-10-19T06:51:12Z</dcterms:modified>
</cp:coreProperties>
</file>